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5F57"/>
    <a:srgbClr val="E0144C"/>
    <a:srgbClr val="749F82"/>
    <a:srgbClr val="FF6884"/>
    <a:srgbClr val="674747"/>
    <a:srgbClr val="395144"/>
    <a:srgbClr val="D885A3"/>
    <a:srgbClr val="655D8A"/>
    <a:srgbClr val="7D6E83"/>
    <a:srgbClr val="A084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-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7C5A0-EE84-BFA7-846B-1CD212712C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0FB35-4BB6-F00B-986C-7E9826867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4FBD1-65E5-58DB-3CEB-542D6DC63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067A7-1A5C-EA13-6E89-8A9DC9B69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2CD76-7FC2-DC56-9B0D-B608EDBF6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348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B67D2-A8EA-F7D6-8734-058FA4163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1B57F0-5278-C2C5-CD1F-0BE3D7BAAD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8BF5A-6101-448F-FA45-DFAC79169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FB1A3-8AF6-4F81-10EE-BC6DEFBF7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E9FD6-2AD4-8D4D-8C56-229D9C336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96586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A54339-44BD-84EE-CCCD-8B618F30DD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6EF4EE-CCE6-7640-FC2A-DB5B78D5F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9360A-8EAD-4675-78F7-BD8E21119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901CC-732C-60D4-85B3-D925A3B3F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3AB5F-E730-7C6A-2A95-49703160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57667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D05D1-20FC-984C-D33A-101FC4EAB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71B2E-1ADC-3CB3-F20B-8736539DD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063AF-3FEB-F71F-15E1-83985AA65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8AD8A-CD93-CF1C-50B3-686206DBD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5F6CD-58B8-2328-F85A-36671DCED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47939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42340-1857-4F76-51B6-FBBFD4FBE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1553D-B634-7A4F-F151-CF065152F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C65F1-F711-6C04-9526-D438C236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084A1-105A-17FE-FD7C-DFD8111C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FDD48-A139-A2A9-B8A2-F1A79A127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494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3624C-2E3F-A76B-03B9-825BBE748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5742D-4EC5-3091-983C-73461E5817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2AB863-8E09-B98D-1757-2F8739C3B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D8F0F3-294D-2341-11B5-84AB6065C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770E0-E33A-D6A1-6836-D29608016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E6F00-783A-B61E-CA6C-736AFB105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33828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7306-1FBE-95BF-36C6-97B20027B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7D8FB9-FEE9-1297-0E17-FEDBC5A88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DC1538-DAFA-935D-E409-0D028F527F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A33319-F54B-E1EA-B179-5248645DA7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2CAAD5-BB8A-A087-86AF-B44385DE61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2E46D0-53F6-DE55-8A94-FB6E4BB25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C544D9-0859-258C-47B7-67093BF38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50ABE8-BC01-4882-E2D9-D5DAD2754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58062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B90DF-4826-223E-F6A2-5B42AE64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951520-A15C-9D69-FE3C-270C1BBAD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168466-0819-1ACE-267D-E6C440F10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348AFF-DD3D-5361-1191-07DBBA24E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27537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2FADEB-D46F-C7BA-2306-EF29F6DF7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0FC5CB-1416-E6A5-62A3-94B40B4C1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F1DD4B-D068-3835-754A-725298C7F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1233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77E4-0EDD-155E-ACCA-6DF4E09B5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1D8D3-4E4C-F501-B35B-FCF4A4CBB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2781A8-9584-8E7A-03A3-64D233D578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80B01-A04F-FCE6-3FC7-49AE70F49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B039E6-A67D-2A0E-A9DC-881CF193E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ED243-B070-CB8D-F791-27B3BB616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80483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EEFA1-79A3-4937-802C-8A91031C1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DA3C77-4077-3954-BAD8-EE67558C37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3D233C-B035-7DBE-5E31-6AB63547D7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FDF6F1-81BD-B6C4-5FA3-C84FE60E5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73455-924B-E316-26E2-35EE6F232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08AC2-A410-E114-339A-A513B6388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9564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699471-13D1-473C-C9FB-D49D75B65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CE56C-5606-6D5E-9EC7-80360F154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A63FC-14DF-7957-1C67-7C6DDED043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8D7B5-E0F4-4E24-8342-D8CC2E7F4597}" type="datetimeFigureOut">
              <a:rPr lang="en-PH" smtClean="0"/>
              <a:t>10/21/2022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8CA72-F15C-2283-5726-7DFF8359E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4ECD8-1976-9864-06E8-3B4BEA5869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9A2C7-C439-4015-AA84-DD5168DC9A5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07255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8E1AC-1125-9611-7B85-FB7B64A525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4602" y="2235199"/>
            <a:ext cx="6035040" cy="2387600"/>
          </a:xfrm>
        </p:spPr>
        <p:txBody>
          <a:bodyPr anchor="t">
            <a:normAutofit/>
          </a:bodyPr>
          <a:lstStyle/>
          <a:p>
            <a:r>
              <a:rPr lang="en-US" sz="48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Analyzing Variables for Better Prediction</a:t>
            </a:r>
            <a:endParaRPr lang="en-PH" sz="4800" b="1" dirty="0">
              <a:solidFill>
                <a:srgbClr val="425F57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F4511C-39E2-6A04-6311-4EED8BE5E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080" y="6209241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Andrea Carino</a:t>
            </a:r>
          </a:p>
          <a:p>
            <a:pPr algn="l"/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andrea.carino@ftwfoundation.org</a:t>
            </a:r>
            <a:endParaRPr lang="en-PH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2CBC989B-452A-F265-5A65-EFC9F0253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883" y="1160739"/>
            <a:ext cx="4582160" cy="453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40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61249FF-0140-5069-9386-CEF8798C1C29}"/>
              </a:ext>
            </a:extLst>
          </p:cNvPr>
          <p:cNvSpPr txBox="1">
            <a:spLocks/>
          </p:cNvSpPr>
          <p:nvPr/>
        </p:nvSpPr>
        <p:spPr>
          <a:xfrm>
            <a:off x="700338" y="714544"/>
            <a:ext cx="11223759" cy="13049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400" dirty="0">
                <a:latin typeface="Century Gothic" panose="020B0502020202020204" pitchFamily="34" charset="0"/>
              </a:rPr>
              <a:t>The </a:t>
            </a:r>
            <a:r>
              <a:rPr lang="en-PH" sz="24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Confusion Matrix </a:t>
            </a:r>
            <a:r>
              <a:rPr lang="en-PH" sz="2400" dirty="0">
                <a:latin typeface="Century Gothic" panose="020B0502020202020204" pitchFamily="34" charset="0"/>
              </a:rPr>
              <a:t>is a table used to check the performance of the model.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B53B0D1-F06A-3DC3-B549-D1FA52A2D3BF}"/>
              </a:ext>
            </a:extLst>
          </p:cNvPr>
          <p:cNvGrpSpPr/>
          <p:nvPr/>
        </p:nvGrpSpPr>
        <p:grpSpPr>
          <a:xfrm>
            <a:off x="741947" y="1767830"/>
            <a:ext cx="5354053" cy="2995539"/>
            <a:chOff x="741947" y="1767830"/>
            <a:chExt cx="5354053" cy="2995539"/>
          </a:xfrm>
        </p:grpSpPr>
        <p:pic>
          <p:nvPicPr>
            <p:cNvPr id="3074" name="Picture 2" descr="Confusion Matrix for Your Multi-Class Machine Learning Model ...">
              <a:extLst>
                <a:ext uri="{FF2B5EF4-FFF2-40B4-BE49-F238E27FC236}">
                  <a16:creationId xmlns:a16="http://schemas.microsoft.com/office/drawing/2014/main" id="{13911F75-31D4-0913-CCED-E9B1E66B26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8114" y="1767830"/>
              <a:ext cx="3777773" cy="26780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CA06B00-E470-EB9D-7992-E6B377390007}"/>
                </a:ext>
              </a:extLst>
            </p:cNvPr>
            <p:cNvSpPr txBox="1"/>
            <p:nvPr/>
          </p:nvSpPr>
          <p:spPr>
            <a:xfrm>
              <a:off x="741947" y="4547925"/>
              <a:ext cx="5354053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PH" sz="800" dirty="0"/>
                <a:t>https://towardsdatascience.com/confusion-matrix-for-your-multi-class-machine-learning-model-ff9aa3bf7826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492AE304-DFE6-4568-8343-44DB02364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37147"/>
            <a:ext cx="4324954" cy="130510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5BC8003-A78E-3565-C5BC-A3C895631A77}"/>
              </a:ext>
            </a:extLst>
          </p:cNvPr>
          <p:cNvSpPr txBox="1">
            <a:spLocks/>
          </p:cNvSpPr>
          <p:nvPr/>
        </p:nvSpPr>
        <p:spPr>
          <a:xfrm>
            <a:off x="1354827" y="5047906"/>
            <a:ext cx="3484345" cy="19264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0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Where:</a:t>
            </a:r>
          </a:p>
          <a:p>
            <a:pPr algn="l"/>
            <a:r>
              <a:rPr lang="en-PH" sz="2000" dirty="0">
                <a:latin typeface="Century Gothic" panose="020B0502020202020204" pitchFamily="34" charset="0"/>
              </a:rPr>
              <a:t>TP – True Positive</a:t>
            </a:r>
          </a:p>
          <a:p>
            <a:pPr algn="l"/>
            <a:r>
              <a:rPr lang="en-PH" sz="2000" dirty="0">
                <a:latin typeface="Century Gothic" panose="020B0502020202020204" pitchFamily="34" charset="0"/>
              </a:rPr>
              <a:t>FP – False Positive</a:t>
            </a:r>
          </a:p>
          <a:p>
            <a:pPr algn="l"/>
            <a:r>
              <a:rPr lang="en-PH" sz="2000" dirty="0">
                <a:latin typeface="Century Gothic" panose="020B0502020202020204" pitchFamily="34" charset="0"/>
              </a:rPr>
              <a:t>FN – False Negative</a:t>
            </a:r>
          </a:p>
          <a:p>
            <a:pPr algn="l"/>
            <a:r>
              <a:rPr lang="en-PH" sz="2000" dirty="0">
                <a:latin typeface="Century Gothic" panose="020B0502020202020204" pitchFamily="34" charset="0"/>
              </a:rPr>
              <a:t>TN – True Negative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3B2FFFD-A90A-13CC-D834-0C80869BD2D4}"/>
              </a:ext>
            </a:extLst>
          </p:cNvPr>
          <p:cNvSpPr txBox="1">
            <a:spLocks/>
          </p:cNvSpPr>
          <p:nvPr/>
        </p:nvSpPr>
        <p:spPr>
          <a:xfrm>
            <a:off x="5973349" y="4031142"/>
            <a:ext cx="5692470" cy="21964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000" dirty="0">
                <a:latin typeface="Century Gothic" panose="020B0502020202020204" pitchFamily="34" charset="0"/>
              </a:rPr>
              <a:t>As shown in the matrix, it appears that</a:t>
            </a:r>
            <a:r>
              <a:rPr lang="en-PH" sz="2000" dirty="0">
                <a:solidFill>
                  <a:srgbClr val="425F57"/>
                </a:solidFill>
                <a:latin typeface="Century Gothic" panose="020B0502020202020204" pitchFamily="34" charset="0"/>
              </a:rPr>
              <a:t> </a:t>
            </a:r>
            <a:r>
              <a:rPr lang="en-PH" sz="20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896 cases </a:t>
            </a:r>
            <a:r>
              <a:rPr lang="en-PH" sz="2000" dirty="0">
                <a:latin typeface="Century Gothic" panose="020B0502020202020204" pitchFamily="34" charset="0"/>
              </a:rPr>
              <a:t>were predicted by the model correctly which is </a:t>
            </a:r>
            <a:r>
              <a:rPr lang="en-PH" sz="20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76% accurate</a:t>
            </a:r>
            <a:r>
              <a:rPr lang="en-PH" sz="2000" dirty="0">
                <a:latin typeface="Century Gothic" panose="020B0502020202020204" pitchFamily="34" charset="0"/>
              </a:rPr>
              <a:t>.</a:t>
            </a:r>
          </a:p>
          <a:p>
            <a:pPr algn="l"/>
            <a:endParaRPr lang="en-PH" sz="2000" dirty="0">
              <a:latin typeface="Century Gothic" panose="020B0502020202020204" pitchFamily="34" charset="0"/>
            </a:endParaRPr>
          </a:p>
          <a:p>
            <a:pPr algn="l"/>
            <a:r>
              <a:rPr lang="en-PH" sz="2000" dirty="0">
                <a:latin typeface="Century Gothic" panose="020B0502020202020204" pitchFamily="34" charset="0"/>
              </a:rPr>
              <a:t>Thus, the variables we used can be considered as predictors to effectively predict the target variable.</a:t>
            </a:r>
          </a:p>
        </p:txBody>
      </p:sp>
    </p:spTree>
    <p:extLst>
      <p:ext uri="{BB962C8B-B14F-4D97-AF65-F5344CB8AC3E}">
        <p14:creationId xmlns:p14="http://schemas.microsoft.com/office/powerpoint/2010/main" val="844460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1B329-A11A-8C7D-9C0A-9E4D073754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8160" y="519350"/>
            <a:ext cx="9682480" cy="1459226"/>
          </a:xfrm>
        </p:spPr>
        <p:txBody>
          <a:bodyPr anchor="t">
            <a:noAutofit/>
          </a:bodyPr>
          <a:lstStyle/>
          <a:p>
            <a:pPr algn="l"/>
            <a:r>
              <a:rPr lang="en-US" sz="2800" dirty="0">
                <a:latin typeface="Century Gothic" panose="020B0502020202020204" pitchFamily="34" charset="0"/>
              </a:rPr>
              <a:t>With the given dataset, our task is to determine </a:t>
            </a:r>
            <a:r>
              <a:rPr lang="en-US" sz="28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which among the variables can better predict the target variable</a:t>
            </a:r>
            <a:r>
              <a:rPr lang="en-US" sz="2800" dirty="0">
                <a:latin typeface="Century Gothic" panose="020B0502020202020204" pitchFamily="34" charset="0"/>
              </a:rPr>
              <a:t>.</a:t>
            </a:r>
            <a:endParaRPr lang="en-PH" sz="2800" b="1" dirty="0">
              <a:latin typeface="Century Gothic" panose="020B0502020202020204" pitchFamily="34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307C777-0599-F63E-E804-C09E077593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74695" y="4264087"/>
            <a:ext cx="2854960" cy="327361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b="1" dirty="0">
                <a:solidFill>
                  <a:srgbClr val="749F8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Predictive Variables</a:t>
            </a:r>
            <a:endParaRPr lang="en-PH" b="1" dirty="0">
              <a:solidFill>
                <a:srgbClr val="749F8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1D979E2-2F61-F55B-D151-BA84162FE0F5}"/>
              </a:ext>
            </a:extLst>
          </p:cNvPr>
          <p:cNvGrpSpPr/>
          <p:nvPr/>
        </p:nvGrpSpPr>
        <p:grpSpPr>
          <a:xfrm>
            <a:off x="508535" y="2485725"/>
            <a:ext cx="11638279" cy="2113975"/>
            <a:chOff x="518160" y="2264343"/>
            <a:chExt cx="11638279" cy="2113975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D60003E-7475-C17E-7CD9-ECA1D56F1DB0}"/>
                </a:ext>
              </a:extLst>
            </p:cNvPr>
            <p:cNvGrpSpPr/>
            <p:nvPr/>
          </p:nvGrpSpPr>
          <p:grpSpPr>
            <a:xfrm>
              <a:off x="518160" y="2264343"/>
              <a:ext cx="10200640" cy="2113975"/>
              <a:chOff x="518160" y="2264343"/>
              <a:chExt cx="10200640" cy="2113975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7BDB22C6-B0B9-F278-C094-AE31B27B9442}"/>
                  </a:ext>
                </a:extLst>
              </p:cNvPr>
              <p:cNvGrpSpPr/>
              <p:nvPr/>
            </p:nvGrpSpPr>
            <p:grpSpPr>
              <a:xfrm>
                <a:off x="518160" y="2267444"/>
                <a:ext cx="10200640" cy="1713429"/>
                <a:chOff x="-701041" y="3418840"/>
                <a:chExt cx="10668001" cy="1655672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09F47A2F-F335-6A6B-485F-30A5421EDD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2957" t="1515" r="-308" b="1"/>
                <a:stretch/>
              </p:blipFill>
              <p:spPr>
                <a:xfrm>
                  <a:off x="-701041" y="3423920"/>
                  <a:ext cx="8961120" cy="1650592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6" name="Picture 5">
                  <a:extLst>
                    <a:ext uri="{FF2B5EF4-FFF2-40B4-BE49-F238E27FC236}">
                      <a16:creationId xmlns:a16="http://schemas.microsoft.com/office/drawing/2014/main" id="{0E73961B-E57E-FA52-873B-A9FD8565051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1" b="1515"/>
                <a:stretch/>
              </p:blipFill>
              <p:spPr>
                <a:xfrm>
                  <a:off x="8099615" y="3418840"/>
                  <a:ext cx="1867345" cy="1650592"/>
                </a:xfrm>
                <a:prstGeom prst="rect">
                  <a:avLst/>
                </a:prstGeom>
                <a:ln>
                  <a:noFill/>
                </a:ln>
              </p:spPr>
            </p:pic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F521AB9-5894-51A0-FC75-00FF02EC6189}"/>
                  </a:ext>
                </a:extLst>
              </p:cNvPr>
              <p:cNvSpPr/>
              <p:nvPr/>
            </p:nvSpPr>
            <p:spPr>
              <a:xfrm>
                <a:off x="518160" y="2264343"/>
                <a:ext cx="9556955" cy="2113975"/>
              </a:xfrm>
              <a:prstGeom prst="rect">
                <a:avLst/>
              </a:prstGeom>
              <a:noFill/>
              <a:ln w="57150">
                <a:solidFill>
                  <a:srgbClr val="749F8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C965FEA-F13E-9EAF-CBB9-1FEE8B87A741}"/>
                  </a:ext>
                </a:extLst>
              </p:cNvPr>
              <p:cNvSpPr/>
              <p:nvPr/>
            </p:nvSpPr>
            <p:spPr>
              <a:xfrm>
                <a:off x="10075115" y="2264343"/>
                <a:ext cx="643685" cy="2113975"/>
              </a:xfrm>
              <a:prstGeom prst="rect">
                <a:avLst/>
              </a:prstGeom>
              <a:noFill/>
              <a:ln w="57150">
                <a:solidFill>
                  <a:srgbClr val="E0144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</p:grpSp>
        <p:sp>
          <p:nvSpPr>
            <p:cNvPr id="11" name="Subtitle 2">
              <a:extLst>
                <a:ext uri="{FF2B5EF4-FFF2-40B4-BE49-F238E27FC236}">
                  <a16:creationId xmlns:a16="http://schemas.microsoft.com/office/drawing/2014/main" id="{C98C7724-4A34-2C0B-F4A3-99CC2355BE69}"/>
                </a:ext>
              </a:extLst>
            </p:cNvPr>
            <p:cNvSpPr txBox="1">
              <a:spLocks/>
            </p:cNvSpPr>
            <p:nvPr/>
          </p:nvSpPr>
          <p:spPr>
            <a:xfrm>
              <a:off x="10896600" y="2853930"/>
              <a:ext cx="1259839" cy="77776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b="1" dirty="0">
                  <a:solidFill>
                    <a:srgbClr val="E0144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Target Variable</a:t>
              </a:r>
              <a:endParaRPr lang="en-PH" b="1" dirty="0">
                <a:solidFill>
                  <a:srgbClr val="E0144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6D9D4079-1F3D-5724-77DA-53B8E39FC7A4}"/>
              </a:ext>
            </a:extLst>
          </p:cNvPr>
          <p:cNvSpPr txBox="1">
            <a:spLocks/>
          </p:cNvSpPr>
          <p:nvPr/>
        </p:nvSpPr>
        <p:spPr>
          <a:xfrm>
            <a:off x="518160" y="5228632"/>
            <a:ext cx="10550893" cy="14592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b="1" dirty="0">
                <a:solidFill>
                  <a:srgbClr val="E0144C"/>
                </a:solidFill>
                <a:latin typeface="Century Gothic" panose="020B0502020202020204" pitchFamily="34" charset="0"/>
              </a:rPr>
              <a:t>Note: </a:t>
            </a:r>
            <a:r>
              <a:rPr lang="en-US" sz="2000" dirty="0">
                <a:latin typeface="Century Gothic" panose="020B0502020202020204" pitchFamily="34" charset="0"/>
              </a:rPr>
              <a:t>Not all variables are appropriate to include in the analysis. Thus, we removed ID, County and ZIP Code from the data.</a:t>
            </a:r>
            <a:endParaRPr lang="en-PH" sz="20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215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1B329-A11A-8C7D-9C0A-9E4D073754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0758" y="1130225"/>
            <a:ext cx="4928403" cy="1459226"/>
          </a:xfrm>
        </p:spPr>
        <p:txBody>
          <a:bodyPr anchor="t">
            <a:noAutofit/>
          </a:bodyPr>
          <a:lstStyle/>
          <a:p>
            <a:pPr algn="l"/>
            <a:r>
              <a:rPr lang="en-US" sz="2000" dirty="0">
                <a:latin typeface="Century Gothic" panose="020B0502020202020204" pitchFamily="34" charset="0"/>
              </a:rPr>
              <a:t>Looking into the target variable, it appears that the result is either classified as </a:t>
            </a:r>
            <a:r>
              <a:rPr lang="en-US" sz="24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Y</a:t>
            </a:r>
            <a:r>
              <a:rPr lang="en-US" sz="2000" dirty="0">
                <a:latin typeface="Century Gothic" panose="020B0502020202020204" pitchFamily="34" charset="0"/>
              </a:rPr>
              <a:t> or </a:t>
            </a:r>
            <a:r>
              <a:rPr lang="en-US" sz="2400" b="1" dirty="0">
                <a:solidFill>
                  <a:srgbClr val="E0144C"/>
                </a:solidFill>
                <a:latin typeface="Century Gothic" panose="020B0502020202020204" pitchFamily="34" charset="0"/>
              </a:rPr>
              <a:t>N</a:t>
            </a:r>
            <a:r>
              <a:rPr lang="en-US" sz="2000" dirty="0">
                <a:latin typeface="Century Gothic" panose="020B0502020202020204" pitchFamily="34" charset="0"/>
              </a:rPr>
              <a:t>.</a:t>
            </a:r>
            <a:endParaRPr lang="en-PH" sz="2000" b="1" dirty="0">
              <a:latin typeface="Century Gothic" panose="020B0502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FD3D5F-6324-2D8D-2F3F-611F3B63D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477" y="1130225"/>
            <a:ext cx="3717057" cy="1162157"/>
          </a:xfrm>
          <a:prstGeom prst="rect">
            <a:avLst/>
          </a:prstGeom>
          <a:ln w="38100">
            <a:solidFill>
              <a:srgbClr val="425F57"/>
            </a:solidFill>
          </a:ln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C2C1CD99-E282-93E6-3FD4-18CEA34602FE}"/>
              </a:ext>
            </a:extLst>
          </p:cNvPr>
          <p:cNvSpPr txBox="1">
            <a:spLocks/>
          </p:cNvSpPr>
          <p:nvPr/>
        </p:nvSpPr>
        <p:spPr>
          <a:xfrm>
            <a:off x="1000758" y="5079465"/>
            <a:ext cx="10578434" cy="21888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latin typeface="Century Gothic" panose="020B0502020202020204" pitchFamily="34" charset="0"/>
              </a:rPr>
              <a:t>Thus, we will use </a:t>
            </a:r>
            <a:r>
              <a:rPr lang="en-US" sz="24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Logistic Regression </a:t>
            </a:r>
            <a:r>
              <a:rPr lang="en-US" sz="2000" dirty="0">
                <a:latin typeface="Century Gothic" panose="020B0502020202020204" pitchFamily="34" charset="0"/>
              </a:rPr>
              <a:t>to predict a classification. It</a:t>
            </a:r>
            <a:r>
              <a:rPr lang="en-US" sz="20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 </a:t>
            </a:r>
            <a:r>
              <a:rPr lang="en-US" sz="2000" dirty="0">
                <a:latin typeface="Century Gothic" panose="020B0502020202020204" pitchFamily="34" charset="0"/>
              </a:rPr>
              <a:t>is a simple algorithm that models a linear relationship between inputs and a categorical output.</a:t>
            </a:r>
            <a:endParaRPr lang="en-PH" sz="2000" b="1" dirty="0">
              <a:latin typeface="Century Gothic" panose="020B0502020202020204" pitchFamily="34" charset="0"/>
            </a:endParaRPr>
          </a:p>
          <a:p>
            <a:pPr algn="l"/>
            <a:endParaRPr lang="en-PH" sz="2000" b="1" dirty="0">
              <a:latin typeface="Century Gothic" panose="020B0502020202020204" pitchFamily="34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0FC08AC-01EC-E281-72AA-652278484B2E}"/>
              </a:ext>
            </a:extLst>
          </p:cNvPr>
          <p:cNvSpPr txBox="1">
            <a:spLocks/>
          </p:cNvSpPr>
          <p:nvPr/>
        </p:nvSpPr>
        <p:spPr>
          <a:xfrm>
            <a:off x="1000758" y="2637534"/>
            <a:ext cx="4726273" cy="17852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latin typeface="Century Gothic" panose="020B0502020202020204" pitchFamily="34" charset="0"/>
              </a:rPr>
              <a:t>Since we need this for the analysis, we converted these into numbers wherein:</a:t>
            </a:r>
          </a:p>
          <a:p>
            <a:pPr algn="l"/>
            <a:endParaRPr lang="en-US" sz="2000" b="1" dirty="0">
              <a:latin typeface="Century Gothic" panose="020B0502020202020204" pitchFamily="34" charset="0"/>
            </a:endParaRPr>
          </a:p>
          <a:p>
            <a:pPr algn="l"/>
            <a:r>
              <a:rPr lang="en-US" sz="24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Y = 1</a:t>
            </a:r>
          </a:p>
          <a:p>
            <a:pPr algn="l"/>
            <a:r>
              <a:rPr lang="en-US" sz="2400" b="1" dirty="0">
                <a:solidFill>
                  <a:srgbClr val="E0144C"/>
                </a:solidFill>
                <a:latin typeface="Century Gothic" panose="020B0502020202020204" pitchFamily="34" charset="0"/>
              </a:rPr>
              <a:t>N = 0</a:t>
            </a:r>
            <a:endParaRPr lang="en-PH" sz="2400" b="1" dirty="0">
              <a:solidFill>
                <a:srgbClr val="E0144C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E6B50B4-DE5E-2A2B-3811-0030352FA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605" y="3104845"/>
            <a:ext cx="5818799" cy="1162157"/>
          </a:xfrm>
          <a:prstGeom prst="rect">
            <a:avLst/>
          </a:prstGeom>
          <a:ln w="38100">
            <a:solidFill>
              <a:srgbClr val="425F57"/>
            </a:solidFill>
          </a:ln>
        </p:spPr>
      </p:pic>
    </p:spTree>
    <p:extLst>
      <p:ext uri="{BB962C8B-B14F-4D97-AF65-F5344CB8AC3E}">
        <p14:creationId xmlns:p14="http://schemas.microsoft.com/office/powerpoint/2010/main" val="2827660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C2C1CD99-E282-93E6-3FD4-18CEA34602FE}"/>
              </a:ext>
            </a:extLst>
          </p:cNvPr>
          <p:cNvSpPr txBox="1">
            <a:spLocks/>
          </p:cNvSpPr>
          <p:nvPr/>
        </p:nvSpPr>
        <p:spPr>
          <a:xfrm>
            <a:off x="814493" y="614894"/>
            <a:ext cx="10759440" cy="14592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800" b="1" dirty="0">
              <a:latin typeface="Century Gothic" panose="020B0502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6B76943-F4A1-F400-EFD6-799ABE33BA5E}"/>
              </a:ext>
            </a:extLst>
          </p:cNvPr>
          <p:cNvSpPr txBox="1">
            <a:spLocks/>
          </p:cNvSpPr>
          <p:nvPr/>
        </p:nvSpPr>
        <p:spPr>
          <a:xfrm>
            <a:off x="618067" y="455823"/>
            <a:ext cx="10759440" cy="21888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400" b="1" dirty="0">
              <a:latin typeface="Century Gothic" panose="020B0502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4123100-D3D5-C167-6736-016EB9CB7A9F}"/>
              </a:ext>
            </a:extLst>
          </p:cNvPr>
          <p:cNvSpPr txBox="1">
            <a:spLocks/>
          </p:cNvSpPr>
          <p:nvPr/>
        </p:nvSpPr>
        <p:spPr>
          <a:xfrm>
            <a:off x="451684" y="726001"/>
            <a:ext cx="4833753" cy="505767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400" dirty="0">
                <a:latin typeface="Century Gothic" panose="020B0502020202020204" pitchFamily="34" charset="0"/>
              </a:rPr>
              <a:t>We used a</a:t>
            </a:r>
            <a:r>
              <a:rPr lang="en-PH" sz="24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 </a:t>
            </a:r>
            <a:r>
              <a:rPr lang="en-PH" sz="2400" b="1" dirty="0" err="1">
                <a:solidFill>
                  <a:srgbClr val="425F57"/>
                </a:solidFill>
                <a:latin typeface="Century Gothic" panose="020B0502020202020204" pitchFamily="34" charset="0"/>
              </a:rPr>
              <a:t>pairplot</a:t>
            </a:r>
            <a:r>
              <a:rPr lang="en-PH" sz="24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 </a:t>
            </a:r>
            <a:r>
              <a:rPr lang="en-PH" sz="2400" dirty="0">
                <a:latin typeface="Century Gothic" panose="020B0502020202020204" pitchFamily="34" charset="0"/>
              </a:rPr>
              <a:t>to see the relationship between the variables.</a:t>
            </a:r>
          </a:p>
          <a:p>
            <a:pPr algn="l"/>
            <a:endParaRPr lang="en-PH" sz="2400" dirty="0">
              <a:latin typeface="Century Gothic" panose="020B0502020202020204" pitchFamily="34" charset="0"/>
            </a:endParaRPr>
          </a:p>
          <a:p>
            <a:pPr algn="l"/>
            <a:r>
              <a:rPr lang="en-PH" sz="2400" dirty="0">
                <a:latin typeface="Century Gothic" panose="020B0502020202020204" pitchFamily="34" charset="0"/>
              </a:rPr>
              <a:t>Through this, we can determine the best variables to include in our analysis.</a:t>
            </a:r>
          </a:p>
          <a:p>
            <a:pPr algn="l"/>
            <a:endParaRPr lang="en-PH" sz="2400" dirty="0">
              <a:latin typeface="Century Gothic" panose="020B0502020202020204" pitchFamily="34" charset="0"/>
            </a:endParaRPr>
          </a:p>
          <a:p>
            <a:pPr algn="l"/>
            <a:r>
              <a:rPr lang="en-PH" sz="2400" dirty="0">
                <a:latin typeface="Century Gothic" panose="020B0502020202020204" pitchFamily="34" charset="0"/>
              </a:rPr>
              <a:t>As shown by the plot, it appears that </a:t>
            </a:r>
            <a:r>
              <a:rPr lang="en-PH" sz="2400" dirty="0">
                <a:solidFill>
                  <a:srgbClr val="E0144C"/>
                </a:solidFill>
                <a:latin typeface="Century Gothic" panose="020B0502020202020204" pitchFamily="34" charset="0"/>
              </a:rPr>
              <a:t>Age, Var3, Var5, Var6, Var8, Var9, Var11, and Var13</a:t>
            </a:r>
            <a:r>
              <a:rPr lang="en-PH" sz="2400" dirty="0">
                <a:latin typeface="Century Gothic" panose="020B0502020202020204" pitchFamily="34" charset="0"/>
              </a:rPr>
              <a:t> don’t have relationship with the other variables. Thus, we will not use these in the analysis.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9CB2FFD-2CCD-D17A-7557-8CA225E2C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3650" y="254160"/>
            <a:ext cx="6190283" cy="6001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651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5184CF0-5DFB-5E63-BB7C-9674E6AF2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7703" y="537854"/>
            <a:ext cx="5919804" cy="558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F40F90-27FF-3C18-4C39-5E59B6AD1982}"/>
              </a:ext>
            </a:extLst>
          </p:cNvPr>
          <p:cNvSpPr txBox="1">
            <a:spLocks/>
          </p:cNvSpPr>
          <p:nvPr/>
        </p:nvSpPr>
        <p:spPr>
          <a:xfrm>
            <a:off x="538312" y="2679702"/>
            <a:ext cx="4833753" cy="13049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400" dirty="0">
                <a:latin typeface="Century Gothic" panose="020B0502020202020204" pitchFamily="34" charset="0"/>
              </a:rPr>
              <a:t>Now, we can clearly see the relationship of the remaining variables among each other.</a:t>
            </a:r>
          </a:p>
        </p:txBody>
      </p:sp>
    </p:spTree>
    <p:extLst>
      <p:ext uri="{BB962C8B-B14F-4D97-AF65-F5344CB8AC3E}">
        <p14:creationId xmlns:p14="http://schemas.microsoft.com/office/powerpoint/2010/main" val="2786048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720662B-B786-7CB5-20C9-326956D39C84}"/>
              </a:ext>
            </a:extLst>
          </p:cNvPr>
          <p:cNvSpPr txBox="1">
            <a:spLocks/>
          </p:cNvSpPr>
          <p:nvPr/>
        </p:nvSpPr>
        <p:spPr>
          <a:xfrm>
            <a:off x="547938" y="562144"/>
            <a:ext cx="11223759" cy="13049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400" dirty="0">
                <a:latin typeface="Century Gothic" panose="020B0502020202020204" pitchFamily="34" charset="0"/>
              </a:rPr>
              <a:t>Using the data that we need, we will now build a logistic regression model.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3751FC-7560-7093-8602-6248E46BC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903" y="1767524"/>
            <a:ext cx="9854022" cy="100684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A9284F1-4E66-84A6-D039-EE628D756ECB}"/>
              </a:ext>
            </a:extLst>
          </p:cNvPr>
          <p:cNvSpPr txBox="1">
            <a:spLocks/>
          </p:cNvSpPr>
          <p:nvPr/>
        </p:nvSpPr>
        <p:spPr>
          <a:xfrm>
            <a:off x="547937" y="3267778"/>
            <a:ext cx="11435515" cy="24521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0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Where:</a:t>
            </a:r>
          </a:p>
          <a:p>
            <a:pPr algn="l"/>
            <a:r>
              <a:rPr lang="en-PH" sz="2000" dirty="0" err="1">
                <a:latin typeface="Century Gothic" panose="020B0502020202020204" pitchFamily="34" charset="0"/>
              </a:rPr>
              <a:t>X_train</a:t>
            </a:r>
            <a:r>
              <a:rPr lang="en-PH" sz="2000" dirty="0">
                <a:latin typeface="Century Gothic" panose="020B0502020202020204" pitchFamily="34" charset="0"/>
              </a:rPr>
              <a:t> = All selected variables</a:t>
            </a:r>
          </a:p>
          <a:p>
            <a:pPr algn="l"/>
            <a:endParaRPr lang="en-PH" sz="1100" dirty="0">
              <a:latin typeface="Century Gothic" panose="020B0502020202020204" pitchFamily="34" charset="0"/>
            </a:endParaRPr>
          </a:p>
          <a:p>
            <a:pPr algn="l"/>
            <a:r>
              <a:rPr lang="en-PH" sz="2000" dirty="0" err="1">
                <a:latin typeface="Century Gothic" panose="020B0502020202020204" pitchFamily="34" charset="0"/>
              </a:rPr>
              <a:t>Y_train</a:t>
            </a:r>
            <a:r>
              <a:rPr lang="en-PH" sz="2000" dirty="0">
                <a:latin typeface="Century Gothic" panose="020B0502020202020204" pitchFamily="34" charset="0"/>
              </a:rPr>
              <a:t> = Target variable</a:t>
            </a:r>
          </a:p>
          <a:p>
            <a:pPr algn="l"/>
            <a:endParaRPr lang="en-PH" sz="1100" dirty="0">
              <a:latin typeface="Century Gothic" panose="020B0502020202020204" pitchFamily="34" charset="0"/>
            </a:endParaRPr>
          </a:p>
          <a:p>
            <a:pPr algn="l"/>
            <a:r>
              <a:rPr lang="en-PH" sz="2000" dirty="0" err="1">
                <a:latin typeface="Century Gothic" panose="020B0502020202020204" pitchFamily="34" charset="0"/>
              </a:rPr>
              <a:t>test_size</a:t>
            </a:r>
            <a:r>
              <a:rPr lang="en-PH" sz="2000" dirty="0">
                <a:latin typeface="Century Gothic" panose="020B0502020202020204" pitchFamily="34" charset="0"/>
              </a:rPr>
              <a:t> = proportion of dataset to include in the test split, we set it into </a:t>
            </a:r>
            <a:r>
              <a:rPr lang="en-PH" sz="2000" b="1" dirty="0">
                <a:latin typeface="Century Gothic" panose="020B0502020202020204" pitchFamily="34" charset="0"/>
              </a:rPr>
              <a:t>None </a:t>
            </a:r>
            <a:r>
              <a:rPr lang="en-PH" sz="2000" dirty="0">
                <a:latin typeface="Century Gothic" panose="020B0502020202020204" pitchFamily="34" charset="0"/>
              </a:rPr>
              <a:t>so it will automatically set into </a:t>
            </a:r>
            <a:r>
              <a:rPr lang="en-PH" sz="2000" b="1" dirty="0">
                <a:latin typeface="Century Gothic" panose="020B0502020202020204" pitchFamily="34" charset="0"/>
              </a:rPr>
              <a:t>0.25</a:t>
            </a:r>
          </a:p>
          <a:p>
            <a:pPr algn="l"/>
            <a:endParaRPr lang="en-PH" sz="1050" dirty="0">
              <a:latin typeface="Century Gothic" panose="020B0502020202020204" pitchFamily="34" charset="0"/>
            </a:endParaRPr>
          </a:p>
          <a:p>
            <a:pPr algn="l"/>
            <a:r>
              <a:rPr lang="en-PH" sz="2000" dirty="0" err="1">
                <a:latin typeface="Century Gothic" panose="020B0502020202020204" pitchFamily="34" charset="0"/>
              </a:rPr>
              <a:t>random_state</a:t>
            </a:r>
            <a:r>
              <a:rPr lang="en-PH" sz="2000" dirty="0">
                <a:latin typeface="Century Gothic" panose="020B0502020202020204" pitchFamily="34" charset="0"/>
              </a:rPr>
              <a:t> = controls the shuffling applied to the data before applying the split</a:t>
            </a:r>
          </a:p>
        </p:txBody>
      </p:sp>
    </p:spTree>
    <p:extLst>
      <p:ext uri="{BB962C8B-B14F-4D97-AF65-F5344CB8AC3E}">
        <p14:creationId xmlns:p14="http://schemas.microsoft.com/office/powerpoint/2010/main" val="2437378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720662B-B786-7CB5-20C9-326956D39C84}"/>
              </a:ext>
            </a:extLst>
          </p:cNvPr>
          <p:cNvSpPr txBox="1">
            <a:spLocks/>
          </p:cNvSpPr>
          <p:nvPr/>
        </p:nvSpPr>
        <p:spPr>
          <a:xfrm>
            <a:off x="547938" y="562144"/>
            <a:ext cx="11223759" cy="13049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400" dirty="0">
                <a:latin typeface="Century Gothic" panose="020B0502020202020204" pitchFamily="34" charset="0"/>
              </a:rPr>
              <a:t>Using the data that we need, we will now build a logistic regression model.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A9284F1-4E66-84A6-D039-EE628D756ECB}"/>
              </a:ext>
            </a:extLst>
          </p:cNvPr>
          <p:cNvSpPr txBox="1">
            <a:spLocks/>
          </p:cNvSpPr>
          <p:nvPr/>
        </p:nvSpPr>
        <p:spPr>
          <a:xfrm>
            <a:off x="547938" y="4007202"/>
            <a:ext cx="11435515" cy="24521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0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Where:</a:t>
            </a:r>
          </a:p>
          <a:p>
            <a:pPr algn="l"/>
            <a:r>
              <a:rPr lang="en-PH" sz="2000" dirty="0" err="1">
                <a:latin typeface="Century Gothic" panose="020B0502020202020204" pitchFamily="34" charset="0"/>
              </a:rPr>
              <a:t>X_train</a:t>
            </a:r>
            <a:r>
              <a:rPr lang="en-PH" sz="2000" dirty="0">
                <a:latin typeface="Century Gothic" panose="020B0502020202020204" pitchFamily="34" charset="0"/>
              </a:rPr>
              <a:t> = All selected variables</a:t>
            </a:r>
          </a:p>
          <a:p>
            <a:pPr algn="l"/>
            <a:endParaRPr lang="en-PH" sz="1100" dirty="0">
              <a:latin typeface="Century Gothic" panose="020B0502020202020204" pitchFamily="34" charset="0"/>
            </a:endParaRPr>
          </a:p>
          <a:p>
            <a:pPr algn="l"/>
            <a:r>
              <a:rPr lang="en-PH" sz="2000" dirty="0" err="1">
                <a:latin typeface="Century Gothic" panose="020B0502020202020204" pitchFamily="34" charset="0"/>
              </a:rPr>
              <a:t>Y_train</a:t>
            </a:r>
            <a:r>
              <a:rPr lang="en-PH" sz="2000" dirty="0">
                <a:latin typeface="Century Gothic" panose="020B0502020202020204" pitchFamily="34" charset="0"/>
              </a:rPr>
              <a:t> = Target variable</a:t>
            </a:r>
          </a:p>
          <a:p>
            <a:pPr algn="l"/>
            <a:endParaRPr lang="en-PH" sz="1100" dirty="0">
              <a:latin typeface="Century Gothic" panose="020B0502020202020204" pitchFamily="34" charset="0"/>
            </a:endParaRPr>
          </a:p>
          <a:p>
            <a:pPr algn="l"/>
            <a:r>
              <a:rPr lang="en-PH" sz="2000" dirty="0" err="1">
                <a:latin typeface="Century Gothic" panose="020B0502020202020204" pitchFamily="34" charset="0"/>
              </a:rPr>
              <a:t>test_size</a:t>
            </a:r>
            <a:r>
              <a:rPr lang="en-PH" sz="2000" dirty="0">
                <a:latin typeface="Century Gothic" panose="020B0502020202020204" pitchFamily="34" charset="0"/>
              </a:rPr>
              <a:t> = proportion of dataset to include in the test split, we set it into </a:t>
            </a:r>
            <a:r>
              <a:rPr lang="en-PH" sz="2000" b="1" dirty="0">
                <a:latin typeface="Century Gothic" panose="020B0502020202020204" pitchFamily="34" charset="0"/>
              </a:rPr>
              <a:t>None </a:t>
            </a:r>
            <a:r>
              <a:rPr lang="en-PH" sz="2000" dirty="0">
                <a:latin typeface="Century Gothic" panose="020B0502020202020204" pitchFamily="34" charset="0"/>
              </a:rPr>
              <a:t>so it will automatically set into </a:t>
            </a:r>
            <a:r>
              <a:rPr lang="en-PH" sz="2000" b="1" dirty="0">
                <a:latin typeface="Century Gothic" panose="020B0502020202020204" pitchFamily="34" charset="0"/>
              </a:rPr>
              <a:t>0.25</a:t>
            </a:r>
          </a:p>
          <a:p>
            <a:pPr algn="l"/>
            <a:endParaRPr lang="en-PH" sz="1050" dirty="0">
              <a:latin typeface="Century Gothic" panose="020B0502020202020204" pitchFamily="34" charset="0"/>
            </a:endParaRPr>
          </a:p>
          <a:p>
            <a:pPr algn="l"/>
            <a:r>
              <a:rPr lang="en-PH" sz="2000" dirty="0" err="1">
                <a:latin typeface="Century Gothic" panose="020B0502020202020204" pitchFamily="34" charset="0"/>
              </a:rPr>
              <a:t>random_state</a:t>
            </a:r>
            <a:r>
              <a:rPr lang="en-PH" sz="2000" dirty="0">
                <a:latin typeface="Century Gothic" panose="020B0502020202020204" pitchFamily="34" charset="0"/>
              </a:rPr>
              <a:t> = controls the shuffling applied to the data before applying the split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246F17-F42E-508E-FFB4-9F09CDFAB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192" y="1393707"/>
            <a:ext cx="7947615" cy="223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497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CACF-E006-1F85-2262-895C26AD3D37}"/>
              </a:ext>
            </a:extLst>
          </p:cNvPr>
          <p:cNvSpPr txBox="1">
            <a:spLocks/>
          </p:cNvSpPr>
          <p:nvPr/>
        </p:nvSpPr>
        <p:spPr>
          <a:xfrm>
            <a:off x="777340" y="3669762"/>
            <a:ext cx="11223759" cy="13049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400" dirty="0">
                <a:latin typeface="Century Gothic" panose="020B0502020202020204" pitchFamily="34" charset="0"/>
              </a:rPr>
              <a:t>To check the capacity of the model to predict, we performed 2 metrics:</a:t>
            </a:r>
          </a:p>
          <a:p>
            <a:pPr algn="l"/>
            <a:endParaRPr lang="en-PH" sz="2400" dirty="0">
              <a:latin typeface="Century Gothic" panose="020B0502020202020204" pitchFamily="34" charset="0"/>
            </a:endParaRPr>
          </a:p>
          <a:p>
            <a:pPr marL="1250950" indent="-457200" algn="l">
              <a:buFont typeface="+mj-lt"/>
              <a:buAutoNum type="arabicPeriod"/>
            </a:pPr>
            <a:r>
              <a:rPr lang="en-PH" sz="2400" dirty="0">
                <a:latin typeface="Century Gothic" panose="020B0502020202020204" pitchFamily="34" charset="0"/>
              </a:rPr>
              <a:t>Classification Report</a:t>
            </a:r>
          </a:p>
          <a:p>
            <a:pPr marL="1250950" indent="-457200" algn="l">
              <a:buFont typeface="+mj-lt"/>
              <a:buAutoNum type="arabicPeriod"/>
            </a:pPr>
            <a:r>
              <a:rPr lang="en-PH" sz="2400" dirty="0">
                <a:latin typeface="Century Gothic" panose="020B0502020202020204" pitchFamily="34" charset="0"/>
              </a:rPr>
              <a:t>Confusion 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8CA7D6-89DB-C42B-0CAD-2C765189D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707" y="1844352"/>
            <a:ext cx="5001323" cy="100026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61249FF-0140-5069-9386-CEF8798C1C29}"/>
              </a:ext>
            </a:extLst>
          </p:cNvPr>
          <p:cNvSpPr txBox="1">
            <a:spLocks/>
          </p:cNvSpPr>
          <p:nvPr/>
        </p:nvSpPr>
        <p:spPr>
          <a:xfrm>
            <a:off x="700338" y="714544"/>
            <a:ext cx="11223759" cy="13049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400" dirty="0">
                <a:latin typeface="Century Gothic" panose="020B0502020202020204" pitchFamily="34" charset="0"/>
              </a:rPr>
              <a:t>From the method applied, the predictions are as follows:</a:t>
            </a:r>
          </a:p>
        </p:txBody>
      </p:sp>
    </p:spTree>
    <p:extLst>
      <p:ext uri="{BB962C8B-B14F-4D97-AF65-F5344CB8AC3E}">
        <p14:creationId xmlns:p14="http://schemas.microsoft.com/office/powerpoint/2010/main" val="2572598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61249FF-0140-5069-9386-CEF8798C1C29}"/>
              </a:ext>
            </a:extLst>
          </p:cNvPr>
          <p:cNvSpPr txBox="1">
            <a:spLocks/>
          </p:cNvSpPr>
          <p:nvPr/>
        </p:nvSpPr>
        <p:spPr>
          <a:xfrm>
            <a:off x="700338" y="714544"/>
            <a:ext cx="11223759" cy="13049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400" dirty="0">
                <a:latin typeface="Century Gothic" panose="020B0502020202020204" pitchFamily="34" charset="0"/>
              </a:rPr>
              <a:t>The </a:t>
            </a:r>
            <a:r>
              <a:rPr lang="en-PH" sz="24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Classification Report </a:t>
            </a:r>
            <a:r>
              <a:rPr lang="en-PH" sz="2400" dirty="0">
                <a:latin typeface="Century Gothic" panose="020B0502020202020204" pitchFamily="34" charset="0"/>
              </a:rPr>
              <a:t>is used to check whether the predictions are either right or wrong.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E9AC4-60C5-A155-45BC-7C85E98AE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623" y="1851259"/>
            <a:ext cx="5237106" cy="222614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28B952B-41BF-CEC8-75A3-08ACFD3F43EC}"/>
              </a:ext>
            </a:extLst>
          </p:cNvPr>
          <p:cNvSpPr txBox="1">
            <a:spLocks/>
          </p:cNvSpPr>
          <p:nvPr/>
        </p:nvSpPr>
        <p:spPr>
          <a:xfrm>
            <a:off x="700338" y="4441687"/>
            <a:ext cx="11223759" cy="21567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2400" b="1" dirty="0">
                <a:solidFill>
                  <a:srgbClr val="425F57"/>
                </a:solidFill>
                <a:latin typeface="Century Gothic" panose="020B0502020202020204" pitchFamily="34" charset="0"/>
              </a:rPr>
              <a:t>Where:</a:t>
            </a:r>
          </a:p>
          <a:p>
            <a:pPr algn="l"/>
            <a:r>
              <a:rPr lang="en-PH" sz="2400" dirty="0">
                <a:latin typeface="Century Gothic" panose="020B0502020202020204" pitchFamily="34" charset="0"/>
              </a:rPr>
              <a:t>Precision – percentage of correct predictions</a:t>
            </a:r>
          </a:p>
          <a:p>
            <a:pPr algn="l"/>
            <a:r>
              <a:rPr lang="en-PH" sz="2400" dirty="0">
                <a:latin typeface="Century Gothic" panose="020B0502020202020204" pitchFamily="34" charset="0"/>
              </a:rPr>
              <a:t>Recall – positive cases captured by the model</a:t>
            </a:r>
          </a:p>
          <a:p>
            <a:pPr algn="l"/>
            <a:r>
              <a:rPr lang="en-PH" sz="2400" dirty="0">
                <a:latin typeface="Century Gothic" panose="020B0502020202020204" pitchFamily="34" charset="0"/>
              </a:rPr>
              <a:t>F1 – percentage of correct positive cases</a:t>
            </a:r>
          </a:p>
          <a:p>
            <a:pPr algn="l"/>
            <a:r>
              <a:rPr lang="en-PH" sz="2400" dirty="0">
                <a:latin typeface="Century Gothic" panose="020B0502020202020204" pitchFamily="34" charset="0"/>
              </a:rPr>
              <a:t>Support – number of actual occurrence </a:t>
            </a:r>
          </a:p>
        </p:txBody>
      </p:sp>
    </p:spTree>
    <p:extLst>
      <p:ext uri="{BB962C8B-B14F-4D97-AF65-F5344CB8AC3E}">
        <p14:creationId xmlns:p14="http://schemas.microsoft.com/office/powerpoint/2010/main" val="3421017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522</Words>
  <Application>Microsoft Office PowerPoint</Application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Office Theme</vt:lpstr>
      <vt:lpstr>Analyzing Variables for Better Prediction</vt:lpstr>
      <vt:lpstr>With the given dataset, our task is to determine which among the variables can better predict the target variable.</vt:lpstr>
      <vt:lpstr>Looking into the target variable, it appears that the result is either classified as Y or N.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</dc:title>
  <dc:creator>Andrea E. Carino</dc:creator>
  <cp:lastModifiedBy>Andrea E. Carino</cp:lastModifiedBy>
  <cp:revision>86</cp:revision>
  <dcterms:created xsi:type="dcterms:W3CDTF">2022-10-21T02:30:15Z</dcterms:created>
  <dcterms:modified xsi:type="dcterms:W3CDTF">2022-10-21T14:47:01Z</dcterms:modified>
</cp:coreProperties>
</file>

<file path=docProps/thumbnail.jpeg>
</file>